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Chau Philomene" charset="1" panose="02000806040000020003"/>
      <p:regular r:id="rId15"/>
    </p:embeddedFont>
    <p:embeddedFont>
      <p:font typeface="Handelson One" charset="1" panose="000001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2.png>
</file>

<file path=ppt/media/image3.sv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2.pn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5303" t="0" r="-12275" b="-2623"/>
            </a:stretch>
          </a:blipFill>
        </p:spPr>
      </p:sp>
      <p:sp>
        <p:nvSpPr>
          <p:cNvPr name="Freeform 3" id="3"/>
          <p:cNvSpPr/>
          <p:nvPr/>
        </p:nvSpPr>
        <p:spPr>
          <a:xfrm flipH="false" flipV="true" rot="0">
            <a:off x="535443" y="559139"/>
            <a:ext cx="4198776" cy="4114800"/>
          </a:xfrm>
          <a:custGeom>
            <a:avLst/>
            <a:gdLst/>
            <a:ahLst/>
            <a:cxnLst/>
            <a:rect r="r" b="b" t="t" l="l"/>
            <a:pathLst>
              <a:path h="4114800" w="4198776">
                <a:moveTo>
                  <a:pt x="0" y="4114800"/>
                </a:moveTo>
                <a:lnTo>
                  <a:pt x="4198776" y="4114800"/>
                </a:lnTo>
                <a:lnTo>
                  <a:pt x="4198776"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3553781" y="559139"/>
            <a:ext cx="4198776" cy="4114800"/>
          </a:xfrm>
          <a:custGeom>
            <a:avLst/>
            <a:gdLst/>
            <a:ahLst/>
            <a:cxnLst/>
            <a:rect r="r" b="b" t="t" l="l"/>
            <a:pathLst>
              <a:path h="4114800" w="4198776">
                <a:moveTo>
                  <a:pt x="4198776" y="4114800"/>
                </a:moveTo>
                <a:lnTo>
                  <a:pt x="0" y="4114800"/>
                </a:lnTo>
                <a:lnTo>
                  <a:pt x="0" y="0"/>
                </a:lnTo>
                <a:lnTo>
                  <a:pt x="4198776" y="0"/>
                </a:lnTo>
                <a:lnTo>
                  <a:pt x="4198776"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4213351" y="3408340"/>
            <a:ext cx="9861299" cy="2274023"/>
          </a:xfrm>
          <a:prstGeom prst="rect">
            <a:avLst/>
          </a:prstGeom>
        </p:spPr>
        <p:txBody>
          <a:bodyPr anchor="t" rtlCol="false" tIns="0" lIns="0" bIns="0" rIns="0">
            <a:spAutoFit/>
          </a:bodyPr>
          <a:lstStyle/>
          <a:p>
            <a:pPr algn="ctr">
              <a:lnSpc>
                <a:spcPts val="18557"/>
              </a:lnSpc>
            </a:pPr>
            <a:r>
              <a:rPr lang="en-US" sz="13255">
                <a:solidFill>
                  <a:srgbClr val="473821"/>
                </a:solidFill>
                <a:latin typeface="Chau Philomene"/>
                <a:ea typeface="Chau Philomene"/>
                <a:cs typeface="Chau Philomene"/>
                <a:sym typeface="Chau Philomene"/>
              </a:rPr>
              <a:t>WORK-CASE 4</a:t>
            </a:r>
          </a:p>
        </p:txBody>
      </p:sp>
      <p:sp>
        <p:nvSpPr>
          <p:cNvPr name="TextBox 6" id="6"/>
          <p:cNvSpPr txBox="true"/>
          <p:nvPr/>
        </p:nvSpPr>
        <p:spPr>
          <a:xfrm rot="0">
            <a:off x="4143818" y="5358058"/>
            <a:ext cx="10000364" cy="620702"/>
          </a:xfrm>
          <a:prstGeom prst="rect">
            <a:avLst/>
          </a:prstGeom>
        </p:spPr>
        <p:txBody>
          <a:bodyPr anchor="t" rtlCol="false" tIns="0" lIns="0" bIns="0" rIns="0">
            <a:spAutoFit/>
          </a:bodyPr>
          <a:lstStyle/>
          <a:p>
            <a:pPr algn="ctr">
              <a:lnSpc>
                <a:spcPts val="5163"/>
              </a:lnSpc>
            </a:pPr>
            <a:r>
              <a:rPr lang="en-US" sz="3687">
                <a:solidFill>
                  <a:srgbClr val="473821"/>
                </a:solidFill>
                <a:latin typeface="Chau Philomene"/>
                <a:ea typeface="Chau Philomene"/>
                <a:cs typeface="Chau Philomene"/>
                <a:sym typeface="Chau Philomene"/>
              </a:rPr>
              <a:t>Memento Mori</a:t>
            </a:r>
          </a:p>
        </p:txBody>
      </p:sp>
      <p:sp>
        <p:nvSpPr>
          <p:cNvPr name="TextBox 7" id="7"/>
          <p:cNvSpPr txBox="true"/>
          <p:nvPr/>
        </p:nvSpPr>
        <p:spPr>
          <a:xfrm rot="0">
            <a:off x="4143818" y="-61563"/>
            <a:ext cx="10000364" cy="620702"/>
          </a:xfrm>
          <a:prstGeom prst="rect">
            <a:avLst/>
          </a:prstGeom>
        </p:spPr>
        <p:txBody>
          <a:bodyPr anchor="t" rtlCol="false" tIns="0" lIns="0" bIns="0" rIns="0">
            <a:spAutoFit/>
          </a:bodyPr>
          <a:lstStyle/>
          <a:p>
            <a:pPr algn="ctr">
              <a:lnSpc>
                <a:spcPts val="5163"/>
              </a:lnSpc>
            </a:pPr>
            <a:r>
              <a:rPr lang="en-US" sz="3687">
                <a:solidFill>
                  <a:srgbClr val="473821"/>
                </a:solidFill>
                <a:latin typeface="Chau Philomene"/>
                <a:ea typeface="Chau Philomene"/>
                <a:cs typeface="Chau Philomene"/>
                <a:sym typeface="Chau Philomene"/>
              </a:rPr>
              <a:t>Бережний, Лобода, Чухманенко</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4694929" y="706419"/>
            <a:ext cx="8508495" cy="1214120"/>
          </a:xfrm>
          <a:prstGeom prst="rect">
            <a:avLst/>
          </a:prstGeom>
        </p:spPr>
        <p:txBody>
          <a:bodyPr anchor="t" rtlCol="false" tIns="0" lIns="0" bIns="0" rIns="0">
            <a:spAutoFit/>
          </a:bodyPr>
          <a:lstStyle/>
          <a:p>
            <a:pPr algn="ctr">
              <a:lnSpc>
                <a:spcPts val="9939"/>
              </a:lnSpc>
            </a:pPr>
            <a:r>
              <a:rPr lang="en-US" sz="6999" spc="76">
                <a:solidFill>
                  <a:srgbClr val="473821"/>
                </a:solidFill>
                <a:latin typeface="Handelson One"/>
                <a:ea typeface="Handelson One"/>
                <a:cs typeface="Handelson One"/>
                <a:sym typeface="Handelson One"/>
              </a:rPr>
              <a:t>"package" and "repository"</a:t>
            </a:r>
          </a:p>
        </p:txBody>
      </p:sp>
      <p:grpSp>
        <p:nvGrpSpPr>
          <p:cNvPr name="Group 6" id="6"/>
          <p:cNvGrpSpPr/>
          <p:nvPr/>
        </p:nvGrpSpPr>
        <p:grpSpPr>
          <a:xfrm rot="0">
            <a:off x="1347348" y="2425077"/>
            <a:ext cx="7601829" cy="6054415"/>
            <a:chOff x="0" y="0"/>
            <a:chExt cx="2002128" cy="1594578"/>
          </a:xfrm>
        </p:grpSpPr>
        <p:sp>
          <p:nvSpPr>
            <p:cNvPr name="Freeform 7" id="7"/>
            <p:cNvSpPr/>
            <p:nvPr/>
          </p:nvSpPr>
          <p:spPr>
            <a:xfrm flipH="false" flipV="false" rot="0">
              <a:off x="0" y="0"/>
              <a:ext cx="2002128" cy="1594578"/>
            </a:xfrm>
            <a:custGeom>
              <a:avLst/>
              <a:gdLst/>
              <a:ahLst/>
              <a:cxnLst/>
              <a:rect r="r" b="b" t="t" l="l"/>
              <a:pathLst>
                <a:path h="1594578" w="2002128">
                  <a:moveTo>
                    <a:pt x="51940" y="0"/>
                  </a:moveTo>
                  <a:lnTo>
                    <a:pt x="1950188" y="0"/>
                  </a:lnTo>
                  <a:cubicBezTo>
                    <a:pt x="1978873" y="0"/>
                    <a:pt x="2002128" y="23254"/>
                    <a:pt x="2002128" y="51940"/>
                  </a:cubicBezTo>
                  <a:lnTo>
                    <a:pt x="2002128" y="1542638"/>
                  </a:lnTo>
                  <a:cubicBezTo>
                    <a:pt x="2002128" y="1571324"/>
                    <a:pt x="1978873" y="1594578"/>
                    <a:pt x="1950188" y="1594578"/>
                  </a:cubicBezTo>
                  <a:lnTo>
                    <a:pt x="51940" y="1594578"/>
                  </a:lnTo>
                  <a:cubicBezTo>
                    <a:pt x="23254" y="1594578"/>
                    <a:pt x="0" y="1571324"/>
                    <a:pt x="0" y="1542638"/>
                  </a:cubicBezTo>
                  <a:lnTo>
                    <a:pt x="0" y="51940"/>
                  </a:lnTo>
                  <a:cubicBezTo>
                    <a:pt x="0" y="23254"/>
                    <a:pt x="23254" y="0"/>
                    <a:pt x="51940" y="0"/>
                  </a:cubicBezTo>
                  <a:close/>
                </a:path>
              </a:pathLst>
            </a:custGeom>
            <a:solidFill>
              <a:srgbClr val="EFE9D6">
                <a:alpha val="49804"/>
              </a:srgbClr>
            </a:solidFill>
            <a:ln w="38100" cap="rnd">
              <a:solidFill>
                <a:srgbClr val="A39B76">
                  <a:alpha val="49804"/>
                </a:srgbClr>
              </a:solidFill>
              <a:prstDash val="solid"/>
              <a:round/>
            </a:ln>
          </p:spPr>
        </p:sp>
        <p:sp>
          <p:nvSpPr>
            <p:cNvPr name="TextBox 8" id="8"/>
            <p:cNvSpPr txBox="true"/>
            <p:nvPr/>
          </p:nvSpPr>
          <p:spPr>
            <a:xfrm>
              <a:off x="0" y="-47625"/>
              <a:ext cx="2002128" cy="1642203"/>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2122712" y="3848256"/>
            <a:ext cx="6051100" cy="2066925"/>
          </a:xfrm>
          <a:prstGeom prst="rect">
            <a:avLst/>
          </a:prstGeom>
        </p:spPr>
        <p:txBody>
          <a:bodyPr anchor="t" rtlCol="false" tIns="0" lIns="0" bIns="0" rIns="0">
            <a:spAutoFit/>
          </a:bodyPr>
          <a:lstStyle/>
          <a:p>
            <a:pPr algn="just">
              <a:lnSpc>
                <a:spcPts val="4199"/>
              </a:lnSpc>
            </a:pPr>
            <a:r>
              <a:rPr lang="en-US" sz="2999">
                <a:solidFill>
                  <a:srgbClr val="473821"/>
                </a:solidFill>
                <a:latin typeface="Chau Philomene"/>
                <a:ea typeface="Chau Philomene"/>
                <a:cs typeface="Chau Philomene"/>
                <a:sym typeface="Chau Philomene"/>
              </a:rPr>
              <a:t>is an archive that contains software, libraries, or files with instructions needed to install and configure a program on an operating system.</a:t>
            </a:r>
          </a:p>
        </p:txBody>
      </p:sp>
      <p:sp>
        <p:nvSpPr>
          <p:cNvPr name="TextBox 10" id="10"/>
          <p:cNvSpPr txBox="true"/>
          <p:nvPr/>
        </p:nvSpPr>
        <p:spPr>
          <a:xfrm rot="0">
            <a:off x="2013930" y="2990214"/>
            <a:ext cx="6051100" cy="495300"/>
          </a:xfrm>
          <a:prstGeom prst="rect">
            <a:avLst/>
          </a:prstGeom>
        </p:spPr>
        <p:txBody>
          <a:bodyPr anchor="t" rtlCol="false" tIns="0" lIns="0" bIns="0" rIns="0">
            <a:spAutoFit/>
          </a:bodyPr>
          <a:lstStyle/>
          <a:p>
            <a:pPr algn="ctr">
              <a:lnSpc>
                <a:spcPts val="4199"/>
              </a:lnSpc>
            </a:pPr>
            <a:r>
              <a:rPr lang="en-US" sz="2999">
                <a:solidFill>
                  <a:srgbClr val="473821"/>
                </a:solidFill>
                <a:latin typeface="Chau Philomene"/>
                <a:ea typeface="Chau Philomene"/>
                <a:cs typeface="Chau Philomene"/>
                <a:sym typeface="Chau Philomene"/>
              </a:rPr>
              <a:t>PACKAGE</a:t>
            </a:r>
          </a:p>
        </p:txBody>
      </p:sp>
      <p:grpSp>
        <p:nvGrpSpPr>
          <p:cNvPr name="Group 11" id="11"/>
          <p:cNvGrpSpPr/>
          <p:nvPr/>
        </p:nvGrpSpPr>
        <p:grpSpPr>
          <a:xfrm rot="0">
            <a:off x="9338823" y="2425077"/>
            <a:ext cx="7601829" cy="6054415"/>
            <a:chOff x="0" y="0"/>
            <a:chExt cx="2002128" cy="1594578"/>
          </a:xfrm>
        </p:grpSpPr>
        <p:sp>
          <p:nvSpPr>
            <p:cNvPr name="Freeform 12" id="12"/>
            <p:cNvSpPr/>
            <p:nvPr/>
          </p:nvSpPr>
          <p:spPr>
            <a:xfrm flipH="false" flipV="false" rot="0">
              <a:off x="0" y="0"/>
              <a:ext cx="2002128" cy="1594578"/>
            </a:xfrm>
            <a:custGeom>
              <a:avLst/>
              <a:gdLst/>
              <a:ahLst/>
              <a:cxnLst/>
              <a:rect r="r" b="b" t="t" l="l"/>
              <a:pathLst>
                <a:path h="1594578" w="2002128">
                  <a:moveTo>
                    <a:pt x="51940" y="0"/>
                  </a:moveTo>
                  <a:lnTo>
                    <a:pt x="1950188" y="0"/>
                  </a:lnTo>
                  <a:cubicBezTo>
                    <a:pt x="1978873" y="0"/>
                    <a:pt x="2002128" y="23254"/>
                    <a:pt x="2002128" y="51940"/>
                  </a:cubicBezTo>
                  <a:lnTo>
                    <a:pt x="2002128" y="1542638"/>
                  </a:lnTo>
                  <a:cubicBezTo>
                    <a:pt x="2002128" y="1571324"/>
                    <a:pt x="1978873" y="1594578"/>
                    <a:pt x="1950188" y="1594578"/>
                  </a:cubicBezTo>
                  <a:lnTo>
                    <a:pt x="51940" y="1594578"/>
                  </a:lnTo>
                  <a:cubicBezTo>
                    <a:pt x="23254" y="1594578"/>
                    <a:pt x="0" y="1571324"/>
                    <a:pt x="0" y="1542638"/>
                  </a:cubicBezTo>
                  <a:lnTo>
                    <a:pt x="0" y="51940"/>
                  </a:lnTo>
                  <a:cubicBezTo>
                    <a:pt x="0" y="23254"/>
                    <a:pt x="23254" y="0"/>
                    <a:pt x="51940" y="0"/>
                  </a:cubicBezTo>
                  <a:close/>
                </a:path>
              </a:pathLst>
            </a:custGeom>
            <a:solidFill>
              <a:srgbClr val="EFE9D6">
                <a:alpha val="49804"/>
              </a:srgbClr>
            </a:solidFill>
            <a:ln w="38100" cap="rnd">
              <a:solidFill>
                <a:srgbClr val="A39B76">
                  <a:alpha val="49804"/>
                </a:srgbClr>
              </a:solidFill>
              <a:prstDash val="solid"/>
              <a:round/>
            </a:ln>
          </p:spPr>
        </p:sp>
        <p:sp>
          <p:nvSpPr>
            <p:cNvPr name="TextBox 13" id="13"/>
            <p:cNvSpPr txBox="true"/>
            <p:nvPr/>
          </p:nvSpPr>
          <p:spPr>
            <a:xfrm>
              <a:off x="0" y="-47625"/>
              <a:ext cx="2002128" cy="1642203"/>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10114187" y="3848256"/>
            <a:ext cx="6051100" cy="3638550"/>
          </a:xfrm>
          <a:prstGeom prst="rect">
            <a:avLst/>
          </a:prstGeom>
        </p:spPr>
        <p:txBody>
          <a:bodyPr anchor="t" rtlCol="false" tIns="0" lIns="0" bIns="0" rIns="0">
            <a:spAutoFit/>
          </a:bodyPr>
          <a:lstStyle/>
          <a:p>
            <a:pPr algn="just">
              <a:lnSpc>
                <a:spcPts val="4199"/>
              </a:lnSpc>
            </a:pPr>
            <a:r>
              <a:rPr lang="en-US" sz="2999">
                <a:solidFill>
                  <a:srgbClr val="473821"/>
                </a:solidFill>
                <a:latin typeface="Chau Philomene"/>
                <a:ea typeface="Chau Philomene"/>
                <a:cs typeface="Chau Philomene"/>
                <a:sym typeface="Chau Philomene"/>
              </a:rPr>
              <a:t>a special server on which the software is stored and from which it can be downloaded. An archive of software products that are available for download is stored on the server. This is the place where any data is stored and maintained.</a:t>
            </a:r>
          </a:p>
        </p:txBody>
      </p:sp>
      <p:sp>
        <p:nvSpPr>
          <p:cNvPr name="TextBox 15" id="15"/>
          <p:cNvSpPr txBox="true"/>
          <p:nvPr/>
        </p:nvSpPr>
        <p:spPr>
          <a:xfrm rot="0">
            <a:off x="10114187" y="2990214"/>
            <a:ext cx="6051100" cy="495300"/>
          </a:xfrm>
          <a:prstGeom prst="rect">
            <a:avLst/>
          </a:prstGeom>
        </p:spPr>
        <p:txBody>
          <a:bodyPr anchor="t" rtlCol="false" tIns="0" lIns="0" bIns="0" rIns="0">
            <a:spAutoFit/>
          </a:bodyPr>
          <a:lstStyle/>
          <a:p>
            <a:pPr algn="ctr">
              <a:lnSpc>
                <a:spcPts val="4199"/>
              </a:lnSpc>
            </a:pPr>
            <a:r>
              <a:rPr lang="en-US" sz="2999">
                <a:solidFill>
                  <a:srgbClr val="473821"/>
                </a:solidFill>
                <a:latin typeface="Chau Philomene"/>
                <a:ea typeface="Chau Philomene"/>
                <a:cs typeface="Chau Philomene"/>
                <a:sym typeface="Chau Philomene"/>
              </a:rPr>
              <a:t>REPOSITORY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556545" y="2747419"/>
            <a:ext cx="4691855" cy="3606316"/>
            <a:chOff x="0" y="0"/>
            <a:chExt cx="1235715" cy="949812"/>
          </a:xfrm>
        </p:grpSpPr>
        <p:sp>
          <p:nvSpPr>
            <p:cNvPr name="Freeform 6" id="6"/>
            <p:cNvSpPr/>
            <p:nvPr/>
          </p:nvSpPr>
          <p:spPr>
            <a:xfrm flipH="false" flipV="false" rot="0">
              <a:off x="0" y="0"/>
              <a:ext cx="1235715" cy="949812"/>
            </a:xfrm>
            <a:custGeom>
              <a:avLst/>
              <a:gdLst/>
              <a:ahLst/>
              <a:cxnLst/>
              <a:rect r="r" b="b" t="t" l="l"/>
              <a:pathLst>
                <a:path h="949812" w="1235715">
                  <a:moveTo>
                    <a:pt x="84154" y="0"/>
                  </a:moveTo>
                  <a:lnTo>
                    <a:pt x="1151561" y="0"/>
                  </a:lnTo>
                  <a:cubicBezTo>
                    <a:pt x="1198038" y="0"/>
                    <a:pt x="1235715" y="37677"/>
                    <a:pt x="1235715" y="84154"/>
                  </a:cubicBezTo>
                  <a:lnTo>
                    <a:pt x="1235715" y="865658"/>
                  </a:lnTo>
                  <a:cubicBezTo>
                    <a:pt x="1235715" y="912135"/>
                    <a:pt x="1198038" y="949812"/>
                    <a:pt x="1151561" y="949812"/>
                  </a:cubicBezTo>
                  <a:lnTo>
                    <a:pt x="84154" y="949812"/>
                  </a:lnTo>
                  <a:cubicBezTo>
                    <a:pt x="37677" y="949812"/>
                    <a:pt x="0" y="912135"/>
                    <a:pt x="0" y="865658"/>
                  </a:cubicBezTo>
                  <a:lnTo>
                    <a:pt x="0" y="84154"/>
                  </a:lnTo>
                  <a:cubicBezTo>
                    <a:pt x="0" y="37677"/>
                    <a:pt x="37677" y="0"/>
                    <a:pt x="84154" y="0"/>
                  </a:cubicBezTo>
                  <a:close/>
                </a:path>
              </a:pathLst>
            </a:custGeom>
            <a:solidFill>
              <a:srgbClr val="EFE9D6">
                <a:alpha val="49804"/>
              </a:srgbClr>
            </a:solidFill>
            <a:ln w="38100" cap="rnd">
              <a:solidFill>
                <a:srgbClr val="A39B76">
                  <a:alpha val="49804"/>
                </a:srgbClr>
              </a:solidFill>
              <a:prstDash val="solid"/>
              <a:round/>
            </a:ln>
          </p:spPr>
        </p:sp>
        <p:sp>
          <p:nvSpPr>
            <p:cNvPr name="TextBox 7" id="7"/>
            <p:cNvSpPr txBox="true"/>
            <p:nvPr/>
          </p:nvSpPr>
          <p:spPr>
            <a:xfrm>
              <a:off x="0" y="-47625"/>
              <a:ext cx="1235715" cy="99743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6549886" y="4064802"/>
            <a:ext cx="4691855" cy="3606316"/>
            <a:chOff x="0" y="0"/>
            <a:chExt cx="1235715" cy="949812"/>
          </a:xfrm>
        </p:grpSpPr>
        <p:sp>
          <p:nvSpPr>
            <p:cNvPr name="Freeform 9" id="9"/>
            <p:cNvSpPr/>
            <p:nvPr/>
          </p:nvSpPr>
          <p:spPr>
            <a:xfrm flipH="false" flipV="false" rot="0">
              <a:off x="0" y="0"/>
              <a:ext cx="1235715" cy="949812"/>
            </a:xfrm>
            <a:custGeom>
              <a:avLst/>
              <a:gdLst/>
              <a:ahLst/>
              <a:cxnLst/>
              <a:rect r="r" b="b" t="t" l="l"/>
              <a:pathLst>
                <a:path h="949812" w="1235715">
                  <a:moveTo>
                    <a:pt x="84154" y="0"/>
                  </a:moveTo>
                  <a:lnTo>
                    <a:pt x="1151561" y="0"/>
                  </a:lnTo>
                  <a:cubicBezTo>
                    <a:pt x="1198038" y="0"/>
                    <a:pt x="1235715" y="37677"/>
                    <a:pt x="1235715" y="84154"/>
                  </a:cubicBezTo>
                  <a:lnTo>
                    <a:pt x="1235715" y="865658"/>
                  </a:lnTo>
                  <a:cubicBezTo>
                    <a:pt x="1235715" y="912135"/>
                    <a:pt x="1198038" y="949812"/>
                    <a:pt x="1151561" y="949812"/>
                  </a:cubicBezTo>
                  <a:lnTo>
                    <a:pt x="84154" y="949812"/>
                  </a:lnTo>
                  <a:cubicBezTo>
                    <a:pt x="37677" y="949812"/>
                    <a:pt x="0" y="912135"/>
                    <a:pt x="0" y="865658"/>
                  </a:cubicBezTo>
                  <a:lnTo>
                    <a:pt x="0" y="84154"/>
                  </a:lnTo>
                  <a:cubicBezTo>
                    <a:pt x="0" y="37677"/>
                    <a:pt x="37677" y="0"/>
                    <a:pt x="84154" y="0"/>
                  </a:cubicBezTo>
                  <a:close/>
                </a:path>
              </a:pathLst>
            </a:custGeom>
            <a:solidFill>
              <a:srgbClr val="EFE9D6">
                <a:alpha val="49804"/>
              </a:srgbClr>
            </a:solidFill>
            <a:ln w="38100" cap="rnd">
              <a:solidFill>
                <a:srgbClr val="A39B76">
                  <a:alpha val="49804"/>
                </a:srgbClr>
              </a:solidFill>
              <a:prstDash val="solid"/>
              <a:round/>
            </a:ln>
          </p:spPr>
        </p:sp>
        <p:sp>
          <p:nvSpPr>
            <p:cNvPr name="TextBox 10" id="10"/>
            <p:cNvSpPr txBox="true"/>
            <p:nvPr/>
          </p:nvSpPr>
          <p:spPr>
            <a:xfrm>
              <a:off x="0" y="-47625"/>
              <a:ext cx="1235715" cy="997437"/>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11546541" y="2747419"/>
            <a:ext cx="4691855" cy="3606316"/>
            <a:chOff x="0" y="0"/>
            <a:chExt cx="1235715" cy="949812"/>
          </a:xfrm>
        </p:grpSpPr>
        <p:sp>
          <p:nvSpPr>
            <p:cNvPr name="Freeform 12" id="12"/>
            <p:cNvSpPr/>
            <p:nvPr/>
          </p:nvSpPr>
          <p:spPr>
            <a:xfrm flipH="false" flipV="false" rot="0">
              <a:off x="0" y="0"/>
              <a:ext cx="1235715" cy="949812"/>
            </a:xfrm>
            <a:custGeom>
              <a:avLst/>
              <a:gdLst/>
              <a:ahLst/>
              <a:cxnLst/>
              <a:rect r="r" b="b" t="t" l="l"/>
              <a:pathLst>
                <a:path h="949812" w="1235715">
                  <a:moveTo>
                    <a:pt x="84154" y="0"/>
                  </a:moveTo>
                  <a:lnTo>
                    <a:pt x="1151561" y="0"/>
                  </a:lnTo>
                  <a:cubicBezTo>
                    <a:pt x="1198038" y="0"/>
                    <a:pt x="1235715" y="37677"/>
                    <a:pt x="1235715" y="84154"/>
                  </a:cubicBezTo>
                  <a:lnTo>
                    <a:pt x="1235715" y="865658"/>
                  </a:lnTo>
                  <a:cubicBezTo>
                    <a:pt x="1235715" y="912135"/>
                    <a:pt x="1198038" y="949812"/>
                    <a:pt x="1151561" y="949812"/>
                  </a:cubicBezTo>
                  <a:lnTo>
                    <a:pt x="84154" y="949812"/>
                  </a:lnTo>
                  <a:cubicBezTo>
                    <a:pt x="37677" y="949812"/>
                    <a:pt x="0" y="912135"/>
                    <a:pt x="0" y="865658"/>
                  </a:cubicBezTo>
                  <a:lnTo>
                    <a:pt x="0" y="84154"/>
                  </a:lnTo>
                  <a:cubicBezTo>
                    <a:pt x="0" y="37677"/>
                    <a:pt x="37677" y="0"/>
                    <a:pt x="84154" y="0"/>
                  </a:cubicBezTo>
                  <a:close/>
                </a:path>
              </a:pathLst>
            </a:custGeom>
            <a:solidFill>
              <a:srgbClr val="EFE9D6">
                <a:alpha val="49804"/>
              </a:srgbClr>
            </a:solidFill>
            <a:ln w="38100" cap="rnd">
              <a:solidFill>
                <a:srgbClr val="A39B76">
                  <a:alpha val="49804"/>
                </a:srgbClr>
              </a:solidFill>
              <a:prstDash val="solid"/>
              <a:round/>
            </a:ln>
          </p:spPr>
        </p:sp>
        <p:sp>
          <p:nvSpPr>
            <p:cNvPr name="TextBox 13" id="13"/>
            <p:cNvSpPr txBox="true"/>
            <p:nvPr/>
          </p:nvSpPr>
          <p:spPr>
            <a:xfrm>
              <a:off x="0" y="-47625"/>
              <a:ext cx="1235715" cy="997437"/>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1521721">
            <a:off x="4542713" y="6239583"/>
            <a:ext cx="1922402" cy="828380"/>
          </a:xfrm>
          <a:custGeom>
            <a:avLst/>
            <a:gdLst/>
            <a:ahLst/>
            <a:cxnLst/>
            <a:rect r="r" b="b" t="t" l="l"/>
            <a:pathLst>
              <a:path h="828380" w="1922402">
                <a:moveTo>
                  <a:pt x="0" y="0"/>
                </a:moveTo>
                <a:lnTo>
                  <a:pt x="1922402" y="0"/>
                </a:lnTo>
                <a:lnTo>
                  <a:pt x="1922402" y="828380"/>
                </a:lnTo>
                <a:lnTo>
                  <a:pt x="0" y="8283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5" id="15"/>
          <p:cNvSpPr txBox="true"/>
          <p:nvPr/>
        </p:nvSpPr>
        <p:spPr>
          <a:xfrm rot="0">
            <a:off x="4601620" y="345440"/>
            <a:ext cx="9084760" cy="1214120"/>
          </a:xfrm>
          <a:prstGeom prst="rect">
            <a:avLst/>
          </a:prstGeom>
        </p:spPr>
        <p:txBody>
          <a:bodyPr anchor="t" rtlCol="false" tIns="0" lIns="0" bIns="0" rIns="0">
            <a:spAutoFit/>
          </a:bodyPr>
          <a:lstStyle/>
          <a:p>
            <a:pPr algn="ctr">
              <a:lnSpc>
                <a:spcPts val="9939"/>
              </a:lnSpc>
            </a:pPr>
            <a:r>
              <a:rPr lang="en-US" sz="6999" spc="76">
                <a:solidFill>
                  <a:srgbClr val="473821"/>
                </a:solidFill>
                <a:latin typeface="Handelson One"/>
                <a:ea typeface="Handelson One"/>
                <a:cs typeface="Handelson One"/>
                <a:sym typeface="Handelson One"/>
              </a:rPr>
              <a:t>Package managers</a:t>
            </a:r>
          </a:p>
        </p:txBody>
      </p:sp>
      <p:sp>
        <p:nvSpPr>
          <p:cNvPr name="TextBox 16" id="16"/>
          <p:cNvSpPr txBox="true"/>
          <p:nvPr/>
        </p:nvSpPr>
        <p:spPr>
          <a:xfrm rot="0">
            <a:off x="1750981" y="2917991"/>
            <a:ext cx="4302983" cy="481330"/>
          </a:xfrm>
          <a:prstGeom prst="rect">
            <a:avLst/>
          </a:prstGeom>
        </p:spPr>
        <p:txBody>
          <a:bodyPr anchor="t" rtlCol="false" tIns="0" lIns="0" bIns="0" rIns="0">
            <a:spAutoFit/>
          </a:bodyPr>
          <a:lstStyle/>
          <a:p>
            <a:pPr algn="ctr">
              <a:lnSpc>
                <a:spcPts val="3919"/>
              </a:lnSpc>
            </a:pPr>
            <a:r>
              <a:rPr lang="en-US" sz="2799">
                <a:solidFill>
                  <a:srgbClr val="473821"/>
                </a:solidFill>
                <a:latin typeface="Chau Philomene"/>
                <a:ea typeface="Chau Philomene"/>
                <a:cs typeface="Chau Philomene"/>
                <a:sym typeface="Chau Philomene"/>
              </a:rPr>
              <a:t>APT (Advanced Package Tool)</a:t>
            </a:r>
          </a:p>
        </p:txBody>
      </p:sp>
      <p:sp>
        <p:nvSpPr>
          <p:cNvPr name="TextBox 17" id="17"/>
          <p:cNvSpPr txBox="true"/>
          <p:nvPr/>
        </p:nvSpPr>
        <p:spPr>
          <a:xfrm rot="0">
            <a:off x="1750981" y="3579103"/>
            <a:ext cx="4302983" cy="2389505"/>
          </a:xfrm>
          <a:prstGeom prst="rect">
            <a:avLst/>
          </a:prstGeom>
        </p:spPr>
        <p:txBody>
          <a:bodyPr anchor="t" rtlCol="false" tIns="0" lIns="0" bIns="0" rIns="0">
            <a:spAutoFit/>
          </a:bodyPr>
          <a:lstStyle/>
          <a:p>
            <a:pPr algn="just">
              <a:lnSpc>
                <a:spcPts val="3220"/>
              </a:lnSpc>
            </a:pPr>
            <a:r>
              <a:rPr lang="en-US" sz="2300">
                <a:solidFill>
                  <a:srgbClr val="473821"/>
                </a:solidFill>
                <a:latin typeface="Chau Philomene"/>
                <a:ea typeface="Chau Philomene"/>
                <a:cs typeface="Chau Philomene"/>
                <a:sym typeface="Chau Philomene"/>
              </a:rPr>
              <a:t>a utility for installing, updating, and removing software packages on and based on Debian operating systems. Apt is also used in some distributions based on the RPM package manager, such as Mandriva and ALT Linux.</a:t>
            </a:r>
          </a:p>
        </p:txBody>
      </p:sp>
      <p:sp>
        <p:nvSpPr>
          <p:cNvPr name="TextBox 18" id="18"/>
          <p:cNvSpPr txBox="true"/>
          <p:nvPr/>
        </p:nvSpPr>
        <p:spPr>
          <a:xfrm rot="0">
            <a:off x="6744323" y="4216642"/>
            <a:ext cx="4302983" cy="481330"/>
          </a:xfrm>
          <a:prstGeom prst="rect">
            <a:avLst/>
          </a:prstGeom>
        </p:spPr>
        <p:txBody>
          <a:bodyPr anchor="t" rtlCol="false" tIns="0" lIns="0" bIns="0" rIns="0">
            <a:spAutoFit/>
          </a:bodyPr>
          <a:lstStyle/>
          <a:p>
            <a:pPr algn="ctr">
              <a:lnSpc>
                <a:spcPts val="3919"/>
              </a:lnSpc>
            </a:pPr>
            <a:r>
              <a:rPr lang="en-US" sz="2799">
                <a:solidFill>
                  <a:srgbClr val="473821"/>
                </a:solidFill>
                <a:latin typeface="Chau Philomene"/>
                <a:ea typeface="Chau Philomene"/>
                <a:cs typeface="Chau Philomene"/>
                <a:sym typeface="Chau Philomene"/>
              </a:rPr>
              <a:t>dpkg (Debian Package)</a:t>
            </a:r>
          </a:p>
        </p:txBody>
      </p:sp>
      <p:sp>
        <p:nvSpPr>
          <p:cNvPr name="TextBox 19" id="19"/>
          <p:cNvSpPr txBox="true"/>
          <p:nvPr/>
        </p:nvSpPr>
        <p:spPr>
          <a:xfrm rot="0">
            <a:off x="11740977" y="2917991"/>
            <a:ext cx="4302983" cy="481330"/>
          </a:xfrm>
          <a:prstGeom prst="rect">
            <a:avLst/>
          </a:prstGeom>
        </p:spPr>
        <p:txBody>
          <a:bodyPr anchor="t" rtlCol="false" tIns="0" lIns="0" bIns="0" rIns="0">
            <a:spAutoFit/>
          </a:bodyPr>
          <a:lstStyle/>
          <a:p>
            <a:pPr algn="ctr">
              <a:lnSpc>
                <a:spcPts val="3919"/>
              </a:lnSpc>
            </a:pPr>
            <a:r>
              <a:rPr lang="en-US" sz="2799">
                <a:solidFill>
                  <a:srgbClr val="473821"/>
                </a:solidFill>
                <a:latin typeface="Chau Philomene"/>
                <a:ea typeface="Chau Philomene"/>
                <a:cs typeface="Chau Philomene"/>
                <a:sym typeface="Chau Philomene"/>
              </a:rPr>
              <a:t>Snap</a:t>
            </a:r>
          </a:p>
        </p:txBody>
      </p:sp>
      <p:sp>
        <p:nvSpPr>
          <p:cNvPr name="TextBox 20" id="20"/>
          <p:cNvSpPr txBox="true"/>
          <p:nvPr/>
        </p:nvSpPr>
        <p:spPr>
          <a:xfrm rot="0">
            <a:off x="11737041" y="3533139"/>
            <a:ext cx="4302983" cy="2789555"/>
          </a:xfrm>
          <a:prstGeom prst="rect">
            <a:avLst/>
          </a:prstGeom>
        </p:spPr>
        <p:txBody>
          <a:bodyPr anchor="t" rtlCol="false" tIns="0" lIns="0" bIns="0" rIns="0">
            <a:spAutoFit/>
          </a:bodyPr>
          <a:lstStyle/>
          <a:p>
            <a:pPr algn="just">
              <a:lnSpc>
                <a:spcPts val="3220"/>
              </a:lnSpc>
            </a:pPr>
            <a:r>
              <a:rPr lang="en-US" sz="2300">
                <a:solidFill>
                  <a:srgbClr val="473821"/>
                </a:solidFill>
                <a:latin typeface="Chau Philomene"/>
                <a:ea typeface="Chau Philomene"/>
                <a:cs typeface="Chau Philomene"/>
                <a:sym typeface="Chau Philomene"/>
              </a:rPr>
              <a:t>self-contained applications that run in sandbox mode with indirect access to the host system. Snap was originally released for cloud applications, but was later ported to IoT devices as well as desktop applications.</a:t>
            </a:r>
          </a:p>
        </p:txBody>
      </p:sp>
      <p:sp>
        <p:nvSpPr>
          <p:cNvPr name="Freeform 21" id="21"/>
          <p:cNvSpPr/>
          <p:nvPr/>
        </p:nvSpPr>
        <p:spPr>
          <a:xfrm flipH="true" flipV="false" rot="9311404">
            <a:off x="9539056" y="3340242"/>
            <a:ext cx="1922402" cy="828380"/>
          </a:xfrm>
          <a:custGeom>
            <a:avLst/>
            <a:gdLst/>
            <a:ahLst/>
            <a:cxnLst/>
            <a:rect r="r" b="b" t="t" l="l"/>
            <a:pathLst>
              <a:path h="828380" w="1922402">
                <a:moveTo>
                  <a:pt x="1922401" y="0"/>
                </a:moveTo>
                <a:lnTo>
                  <a:pt x="0" y="0"/>
                </a:lnTo>
                <a:lnTo>
                  <a:pt x="0" y="828380"/>
                </a:lnTo>
                <a:lnTo>
                  <a:pt x="1922401" y="828380"/>
                </a:lnTo>
                <a:lnTo>
                  <a:pt x="1922401"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2" id="22"/>
          <p:cNvSpPr txBox="true"/>
          <p:nvPr/>
        </p:nvSpPr>
        <p:spPr>
          <a:xfrm rot="0">
            <a:off x="6744323" y="5064928"/>
            <a:ext cx="4302983" cy="1989455"/>
          </a:xfrm>
          <a:prstGeom prst="rect">
            <a:avLst/>
          </a:prstGeom>
        </p:spPr>
        <p:txBody>
          <a:bodyPr anchor="t" rtlCol="false" tIns="0" lIns="0" bIns="0" rIns="0">
            <a:spAutoFit/>
          </a:bodyPr>
          <a:lstStyle/>
          <a:p>
            <a:pPr algn="just">
              <a:lnSpc>
                <a:spcPts val="3220"/>
              </a:lnSpc>
              <a:spcBef>
                <a:spcPct val="0"/>
              </a:spcBef>
            </a:pPr>
            <a:r>
              <a:rPr lang="en-US" sz="2300">
                <a:solidFill>
                  <a:srgbClr val="473821"/>
                </a:solidFill>
                <a:latin typeface="Chau Philomene"/>
                <a:ea typeface="Chau Philomene"/>
                <a:cs typeface="Chau Philomene"/>
                <a:sym typeface="Chau Philomene"/>
              </a:rPr>
              <a:t>software that is the backbone of Debian's package management system. dpkg is used to install, remove, and retrieve information about . deb packages.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6860484" y="5846255"/>
            <a:ext cx="10438872" cy="2129228"/>
          </a:xfrm>
          <a:custGeom>
            <a:avLst/>
            <a:gdLst/>
            <a:ahLst/>
            <a:cxnLst/>
            <a:rect r="r" b="b" t="t" l="l"/>
            <a:pathLst>
              <a:path h="2129228" w="10438872">
                <a:moveTo>
                  <a:pt x="0" y="0"/>
                </a:moveTo>
                <a:lnTo>
                  <a:pt x="10438872" y="0"/>
                </a:lnTo>
                <a:lnTo>
                  <a:pt x="10438872" y="2129229"/>
                </a:lnTo>
                <a:lnTo>
                  <a:pt x="0" y="2129229"/>
                </a:lnTo>
                <a:lnTo>
                  <a:pt x="0" y="0"/>
                </a:lnTo>
                <a:close/>
              </a:path>
            </a:pathLst>
          </a:custGeom>
          <a:blipFill>
            <a:blip r:embed="rId5"/>
            <a:stretch>
              <a:fillRect l="0" t="0" r="0" b="0"/>
            </a:stretch>
          </a:blipFill>
        </p:spPr>
      </p:sp>
      <p:sp>
        <p:nvSpPr>
          <p:cNvPr name="TextBox 6" id="6"/>
          <p:cNvSpPr txBox="true"/>
          <p:nvPr/>
        </p:nvSpPr>
        <p:spPr>
          <a:xfrm rot="0">
            <a:off x="4632617" y="345440"/>
            <a:ext cx="9022766" cy="1214120"/>
          </a:xfrm>
          <a:prstGeom prst="rect">
            <a:avLst/>
          </a:prstGeom>
        </p:spPr>
        <p:txBody>
          <a:bodyPr anchor="t" rtlCol="false" tIns="0" lIns="0" bIns="0" rIns="0">
            <a:spAutoFit/>
          </a:bodyPr>
          <a:lstStyle/>
          <a:p>
            <a:pPr algn="ctr">
              <a:lnSpc>
                <a:spcPts val="9939"/>
              </a:lnSpc>
            </a:pPr>
            <a:r>
              <a:rPr lang="en-US" sz="6999" spc="76">
                <a:solidFill>
                  <a:srgbClr val="473821"/>
                </a:solidFill>
                <a:latin typeface="Handelson One"/>
                <a:ea typeface="Handelson One"/>
                <a:cs typeface="Handelson One"/>
                <a:sym typeface="Handelson One"/>
              </a:rPr>
              <a:t>Installation package manager #1</a:t>
            </a:r>
          </a:p>
        </p:txBody>
      </p:sp>
      <p:sp>
        <p:nvSpPr>
          <p:cNvPr name="TextBox 7" id="7"/>
          <p:cNvSpPr txBox="true"/>
          <p:nvPr/>
        </p:nvSpPr>
        <p:spPr>
          <a:xfrm rot="0">
            <a:off x="2938042" y="4974400"/>
            <a:ext cx="7844885" cy="481330"/>
          </a:xfrm>
          <a:prstGeom prst="rect">
            <a:avLst/>
          </a:prstGeom>
        </p:spPr>
        <p:txBody>
          <a:bodyPr anchor="t" rtlCol="false" tIns="0" lIns="0" bIns="0" rIns="0">
            <a:spAutoFit/>
          </a:bodyPr>
          <a:lstStyle/>
          <a:p>
            <a:pPr algn="ctr">
              <a:lnSpc>
                <a:spcPts val="3919"/>
              </a:lnSpc>
            </a:pPr>
            <a:r>
              <a:rPr lang="en-US" sz="2799">
                <a:solidFill>
                  <a:srgbClr val="473821"/>
                </a:solidFill>
                <a:latin typeface="Chau Philomene"/>
                <a:ea typeface="Chau Philomene"/>
                <a:cs typeface="Chau Philomene"/>
                <a:sym typeface="Chau Philomene"/>
              </a:rPr>
              <a:t>Дізнаємося який в нас менеджер пакетів</a:t>
            </a:r>
          </a:p>
        </p:txBody>
      </p:sp>
      <p:sp>
        <p:nvSpPr>
          <p:cNvPr name="TextBox 8" id="8"/>
          <p:cNvSpPr txBox="true"/>
          <p:nvPr/>
        </p:nvSpPr>
        <p:spPr>
          <a:xfrm rot="0">
            <a:off x="2013930" y="8051684"/>
            <a:ext cx="7844885" cy="481330"/>
          </a:xfrm>
          <a:prstGeom prst="rect">
            <a:avLst/>
          </a:prstGeom>
        </p:spPr>
        <p:txBody>
          <a:bodyPr anchor="t" rtlCol="false" tIns="0" lIns="0" bIns="0" rIns="0">
            <a:spAutoFit/>
          </a:bodyPr>
          <a:lstStyle/>
          <a:p>
            <a:pPr algn="ctr">
              <a:lnSpc>
                <a:spcPts val="3919"/>
              </a:lnSpc>
            </a:pPr>
            <a:r>
              <a:rPr lang="en-US" sz="2799">
                <a:solidFill>
                  <a:srgbClr val="473821"/>
                </a:solidFill>
                <a:latin typeface="Chau Philomene"/>
                <a:ea typeface="Chau Philomene"/>
                <a:cs typeface="Chau Philomene"/>
                <a:sym typeface="Chau Philomene"/>
              </a:rPr>
              <a:t>Встановлюємо інший менеджер пакетів</a:t>
            </a:r>
          </a:p>
        </p:txBody>
      </p:sp>
      <p:sp>
        <p:nvSpPr>
          <p:cNvPr name="Freeform 9" id="9"/>
          <p:cNvSpPr/>
          <p:nvPr/>
        </p:nvSpPr>
        <p:spPr>
          <a:xfrm flipH="false" flipV="false" rot="0">
            <a:off x="2013930" y="1697499"/>
            <a:ext cx="10103147" cy="3196112"/>
          </a:xfrm>
          <a:custGeom>
            <a:avLst/>
            <a:gdLst/>
            <a:ahLst/>
            <a:cxnLst/>
            <a:rect r="r" b="b" t="t" l="l"/>
            <a:pathLst>
              <a:path h="3196112" w="10103147">
                <a:moveTo>
                  <a:pt x="0" y="0"/>
                </a:moveTo>
                <a:lnTo>
                  <a:pt x="10103146" y="0"/>
                </a:lnTo>
                <a:lnTo>
                  <a:pt x="10103146" y="3196112"/>
                </a:lnTo>
                <a:lnTo>
                  <a:pt x="0" y="3196112"/>
                </a:lnTo>
                <a:lnTo>
                  <a:pt x="0" y="0"/>
                </a:lnTo>
                <a:close/>
              </a:path>
            </a:pathLst>
          </a:custGeom>
          <a:blipFill>
            <a:blip r:embed="rId6"/>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853843"/>
            <a:ext cx="10239631" cy="1726922"/>
          </a:xfrm>
          <a:custGeom>
            <a:avLst/>
            <a:gdLst/>
            <a:ahLst/>
            <a:cxnLst/>
            <a:rect r="r" b="b" t="t" l="l"/>
            <a:pathLst>
              <a:path h="1726922" w="10239631">
                <a:moveTo>
                  <a:pt x="0" y="0"/>
                </a:moveTo>
                <a:lnTo>
                  <a:pt x="10239631" y="0"/>
                </a:lnTo>
                <a:lnTo>
                  <a:pt x="10239631" y="1726921"/>
                </a:lnTo>
                <a:lnTo>
                  <a:pt x="0" y="1726921"/>
                </a:lnTo>
                <a:lnTo>
                  <a:pt x="0" y="0"/>
                </a:lnTo>
                <a:close/>
              </a:path>
            </a:pathLst>
          </a:custGeom>
          <a:blipFill>
            <a:blip r:embed="rId5"/>
            <a:stretch>
              <a:fillRect l="0" t="0" r="0" b="0"/>
            </a:stretch>
          </a:blipFill>
        </p:spPr>
      </p:sp>
      <p:sp>
        <p:nvSpPr>
          <p:cNvPr name="Freeform 6" id="6"/>
          <p:cNvSpPr/>
          <p:nvPr/>
        </p:nvSpPr>
        <p:spPr>
          <a:xfrm flipH="false" flipV="false" rot="0">
            <a:off x="758026" y="4028440"/>
            <a:ext cx="8009423" cy="5907117"/>
          </a:xfrm>
          <a:custGeom>
            <a:avLst/>
            <a:gdLst/>
            <a:ahLst/>
            <a:cxnLst/>
            <a:rect r="r" b="b" t="t" l="l"/>
            <a:pathLst>
              <a:path h="5907117" w="8009423">
                <a:moveTo>
                  <a:pt x="0" y="0"/>
                </a:moveTo>
                <a:lnTo>
                  <a:pt x="8009423" y="0"/>
                </a:lnTo>
                <a:lnTo>
                  <a:pt x="8009423" y="5907116"/>
                </a:lnTo>
                <a:lnTo>
                  <a:pt x="0" y="5907116"/>
                </a:lnTo>
                <a:lnTo>
                  <a:pt x="0" y="0"/>
                </a:lnTo>
                <a:close/>
              </a:path>
            </a:pathLst>
          </a:custGeom>
          <a:blipFill>
            <a:blip r:embed="rId6"/>
            <a:stretch>
              <a:fillRect l="-5858" t="-7378" r="0" b="-450"/>
            </a:stretch>
          </a:blipFill>
        </p:spPr>
      </p:sp>
      <p:sp>
        <p:nvSpPr>
          <p:cNvPr name="TextBox 7" id="7"/>
          <p:cNvSpPr txBox="true"/>
          <p:nvPr/>
        </p:nvSpPr>
        <p:spPr>
          <a:xfrm rot="0">
            <a:off x="4601620" y="345440"/>
            <a:ext cx="9084760" cy="1214120"/>
          </a:xfrm>
          <a:prstGeom prst="rect">
            <a:avLst/>
          </a:prstGeom>
        </p:spPr>
        <p:txBody>
          <a:bodyPr anchor="t" rtlCol="false" tIns="0" lIns="0" bIns="0" rIns="0">
            <a:spAutoFit/>
          </a:bodyPr>
          <a:lstStyle/>
          <a:p>
            <a:pPr algn="ctr">
              <a:lnSpc>
                <a:spcPts val="9939"/>
              </a:lnSpc>
            </a:pPr>
            <a:r>
              <a:rPr lang="en-US" sz="6999" spc="76">
                <a:solidFill>
                  <a:srgbClr val="473821"/>
                </a:solidFill>
                <a:latin typeface="Handelson One"/>
                <a:ea typeface="Handelson One"/>
                <a:cs typeface="Handelson One"/>
                <a:sym typeface="Handelson One"/>
              </a:rPr>
              <a:t>Installation package manager #2</a:t>
            </a:r>
          </a:p>
        </p:txBody>
      </p:sp>
      <p:sp>
        <p:nvSpPr>
          <p:cNvPr name="TextBox 8" id="8"/>
          <p:cNvSpPr txBox="true"/>
          <p:nvPr/>
        </p:nvSpPr>
        <p:spPr>
          <a:xfrm rot="0">
            <a:off x="1664535" y="3533139"/>
            <a:ext cx="8967961" cy="495300"/>
          </a:xfrm>
          <a:prstGeom prst="rect">
            <a:avLst/>
          </a:prstGeom>
        </p:spPr>
        <p:txBody>
          <a:bodyPr anchor="t" rtlCol="false" tIns="0" lIns="0" bIns="0" rIns="0">
            <a:spAutoFit/>
          </a:bodyPr>
          <a:lstStyle/>
          <a:p>
            <a:pPr algn="l">
              <a:lnSpc>
                <a:spcPts val="4199"/>
              </a:lnSpc>
            </a:pPr>
            <a:r>
              <a:rPr lang="en-US" sz="2999">
                <a:solidFill>
                  <a:srgbClr val="473821"/>
                </a:solidFill>
                <a:latin typeface="Chau Philomene"/>
                <a:ea typeface="Chau Philomene"/>
                <a:cs typeface="Chau Philomene"/>
                <a:sym typeface="Chau Philomene"/>
              </a:rPr>
              <a:t>Видалення непотрібних або застарілих пакетів</a:t>
            </a:r>
          </a:p>
        </p:txBody>
      </p:sp>
      <p:sp>
        <p:nvSpPr>
          <p:cNvPr name="TextBox 9" id="9"/>
          <p:cNvSpPr txBox="true"/>
          <p:nvPr/>
        </p:nvSpPr>
        <p:spPr>
          <a:xfrm rot="0">
            <a:off x="8946844" y="6486698"/>
            <a:ext cx="7036330" cy="495300"/>
          </a:xfrm>
          <a:prstGeom prst="rect">
            <a:avLst/>
          </a:prstGeom>
        </p:spPr>
        <p:txBody>
          <a:bodyPr anchor="t" rtlCol="false" tIns="0" lIns="0" bIns="0" rIns="0">
            <a:spAutoFit/>
          </a:bodyPr>
          <a:lstStyle/>
          <a:p>
            <a:pPr algn="l">
              <a:lnSpc>
                <a:spcPts val="4199"/>
              </a:lnSpc>
            </a:pPr>
            <a:r>
              <a:rPr lang="en-US" sz="2999">
                <a:solidFill>
                  <a:srgbClr val="473821"/>
                </a:solidFill>
                <a:latin typeface="Chau Philomene"/>
                <a:ea typeface="Chau Philomene"/>
                <a:cs typeface="Chau Philomene"/>
                <a:sym typeface="Chau Philomene"/>
              </a:rPr>
              <a:t>ОНОВЛЕННЯ МЕНЕДЖЕРА ПАКЕТІВ</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366440" y="1479984"/>
            <a:ext cx="11762990" cy="6987401"/>
          </a:xfrm>
          <a:custGeom>
            <a:avLst/>
            <a:gdLst/>
            <a:ahLst/>
            <a:cxnLst/>
            <a:rect r="r" b="b" t="t" l="l"/>
            <a:pathLst>
              <a:path h="6987401" w="11762990">
                <a:moveTo>
                  <a:pt x="0" y="0"/>
                </a:moveTo>
                <a:lnTo>
                  <a:pt x="11762990" y="0"/>
                </a:lnTo>
                <a:lnTo>
                  <a:pt x="11762990" y="6987402"/>
                </a:lnTo>
                <a:lnTo>
                  <a:pt x="0" y="6987402"/>
                </a:lnTo>
                <a:lnTo>
                  <a:pt x="0" y="0"/>
                </a:lnTo>
                <a:close/>
              </a:path>
            </a:pathLst>
          </a:custGeom>
          <a:blipFill>
            <a:blip r:embed="rId5"/>
            <a:stretch>
              <a:fillRect l="0" t="0" r="0" b="-26469"/>
            </a:stretch>
          </a:blipFill>
        </p:spPr>
      </p:sp>
      <p:sp>
        <p:nvSpPr>
          <p:cNvPr name="TextBox 6" id="6"/>
          <p:cNvSpPr txBox="true"/>
          <p:nvPr/>
        </p:nvSpPr>
        <p:spPr>
          <a:xfrm rot="0">
            <a:off x="3708037" y="155540"/>
            <a:ext cx="11503486" cy="811656"/>
          </a:xfrm>
          <a:prstGeom prst="rect">
            <a:avLst/>
          </a:prstGeom>
        </p:spPr>
        <p:txBody>
          <a:bodyPr anchor="t" rtlCol="false" tIns="0" lIns="0" bIns="0" rIns="0">
            <a:spAutoFit/>
          </a:bodyPr>
          <a:lstStyle/>
          <a:p>
            <a:pPr algn="ctr">
              <a:lnSpc>
                <a:spcPts val="6674"/>
              </a:lnSpc>
            </a:pPr>
            <a:r>
              <a:rPr lang="en-US" sz="4700" spc="51">
                <a:solidFill>
                  <a:srgbClr val="473821"/>
                </a:solidFill>
                <a:latin typeface="Handelson One"/>
                <a:ea typeface="Handelson One"/>
                <a:cs typeface="Handelson One"/>
                <a:sym typeface="Handelson One"/>
              </a:rPr>
              <a:t>Встановіть у терміналі </a:t>
            </a:r>
            <a:r>
              <a:rPr lang="en-US" sz="4700" spc="51">
                <a:solidFill>
                  <a:srgbClr val="473821"/>
                </a:solidFill>
                <a:latin typeface="Handelson One"/>
                <a:ea typeface="Handelson One"/>
                <a:cs typeface="Handelson One"/>
                <a:sym typeface="Handelson One"/>
              </a:rPr>
              <a:t>відеоплейер.</a:t>
            </a:r>
          </a:p>
        </p:txBody>
      </p:sp>
      <p:sp>
        <p:nvSpPr>
          <p:cNvPr name="TextBox 7" id="7"/>
          <p:cNvSpPr txBox="true"/>
          <p:nvPr/>
        </p:nvSpPr>
        <p:spPr>
          <a:xfrm rot="0">
            <a:off x="13129430" y="4868910"/>
            <a:ext cx="4838747" cy="811656"/>
          </a:xfrm>
          <a:prstGeom prst="rect">
            <a:avLst/>
          </a:prstGeom>
        </p:spPr>
        <p:txBody>
          <a:bodyPr anchor="t" rtlCol="false" tIns="0" lIns="0" bIns="0" rIns="0">
            <a:spAutoFit/>
          </a:bodyPr>
          <a:lstStyle/>
          <a:p>
            <a:pPr algn="ctr">
              <a:lnSpc>
                <a:spcPts val="6674"/>
              </a:lnSpc>
            </a:pPr>
            <a:r>
              <a:rPr lang="en-US" sz="4700" spc="51">
                <a:solidFill>
                  <a:srgbClr val="473821"/>
                </a:solidFill>
                <a:latin typeface="Handelson One"/>
                <a:ea typeface="Handelson One"/>
                <a:cs typeface="Handelson One"/>
                <a:sym typeface="Handelson One"/>
              </a:rPr>
              <a:t>Встановили</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4601620" y="217044"/>
            <a:ext cx="9084760" cy="811656"/>
          </a:xfrm>
          <a:prstGeom prst="rect">
            <a:avLst/>
          </a:prstGeom>
        </p:spPr>
        <p:txBody>
          <a:bodyPr anchor="t" rtlCol="false" tIns="0" lIns="0" bIns="0" rIns="0">
            <a:spAutoFit/>
          </a:bodyPr>
          <a:lstStyle/>
          <a:p>
            <a:pPr algn="ctr">
              <a:lnSpc>
                <a:spcPts val="6674"/>
              </a:lnSpc>
            </a:pPr>
            <a:r>
              <a:rPr lang="en-US" sz="4700" spc="51">
                <a:solidFill>
                  <a:srgbClr val="473821"/>
                </a:solidFill>
                <a:latin typeface="Handelson One"/>
                <a:ea typeface="Handelson One"/>
                <a:cs typeface="Handelson One"/>
                <a:sym typeface="Handelson One"/>
              </a:rPr>
              <a:t>Встановіть С++ </a:t>
            </a:r>
          </a:p>
        </p:txBody>
      </p:sp>
      <p:sp>
        <p:nvSpPr>
          <p:cNvPr name="Freeform 6" id="6"/>
          <p:cNvSpPr/>
          <p:nvPr/>
        </p:nvSpPr>
        <p:spPr>
          <a:xfrm flipH="false" flipV="false" rot="0">
            <a:off x="2683554" y="2474178"/>
            <a:ext cx="10288264" cy="2213173"/>
          </a:xfrm>
          <a:custGeom>
            <a:avLst/>
            <a:gdLst/>
            <a:ahLst/>
            <a:cxnLst/>
            <a:rect r="r" b="b" t="t" l="l"/>
            <a:pathLst>
              <a:path h="2213173" w="10288264">
                <a:moveTo>
                  <a:pt x="0" y="0"/>
                </a:moveTo>
                <a:lnTo>
                  <a:pt x="10288264" y="0"/>
                </a:lnTo>
                <a:lnTo>
                  <a:pt x="10288264" y="2213173"/>
                </a:lnTo>
                <a:lnTo>
                  <a:pt x="0" y="2213173"/>
                </a:lnTo>
                <a:lnTo>
                  <a:pt x="0" y="0"/>
                </a:lnTo>
                <a:close/>
              </a:path>
            </a:pathLst>
          </a:custGeom>
          <a:blipFill>
            <a:blip r:embed="rId5"/>
            <a:stretch>
              <a:fillRect l="0" t="0" r="0" b="0"/>
            </a:stretch>
          </a:blipFill>
        </p:spPr>
      </p:sp>
      <p:sp>
        <p:nvSpPr>
          <p:cNvPr name="TextBox 7" id="7"/>
          <p:cNvSpPr txBox="true"/>
          <p:nvPr/>
        </p:nvSpPr>
        <p:spPr>
          <a:xfrm rot="0">
            <a:off x="6436277" y="4868910"/>
            <a:ext cx="4838747" cy="811656"/>
          </a:xfrm>
          <a:prstGeom prst="rect">
            <a:avLst/>
          </a:prstGeom>
        </p:spPr>
        <p:txBody>
          <a:bodyPr anchor="t" rtlCol="false" tIns="0" lIns="0" bIns="0" rIns="0">
            <a:spAutoFit/>
          </a:bodyPr>
          <a:lstStyle/>
          <a:p>
            <a:pPr algn="ctr">
              <a:lnSpc>
                <a:spcPts val="6674"/>
              </a:lnSpc>
            </a:pPr>
            <a:r>
              <a:rPr lang="en-US" sz="4700" spc="51">
                <a:solidFill>
                  <a:srgbClr val="473821"/>
                </a:solidFill>
                <a:latin typeface="Handelson One"/>
                <a:ea typeface="Handelson One"/>
                <a:cs typeface="Handelson One"/>
                <a:sym typeface="Handelson One"/>
              </a:rPr>
              <a:t>Встановили</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01833" y="321819"/>
            <a:ext cx="3388214" cy="3320450"/>
          </a:xfrm>
          <a:custGeom>
            <a:avLst/>
            <a:gdLst/>
            <a:ahLst/>
            <a:cxnLst/>
            <a:rect r="r" b="b" t="t" l="l"/>
            <a:pathLst>
              <a:path h="3320450" w="3388214">
                <a:moveTo>
                  <a:pt x="3388214" y="3320450"/>
                </a:moveTo>
                <a:lnTo>
                  <a:pt x="0" y="3320450"/>
                </a:lnTo>
                <a:lnTo>
                  <a:pt x="0" y="0"/>
                </a:lnTo>
                <a:lnTo>
                  <a:pt x="3388214" y="0"/>
                </a:lnTo>
                <a:lnTo>
                  <a:pt x="3388214" y="332045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705004" y="1706221"/>
            <a:ext cx="1491686" cy="1936048"/>
          </a:xfrm>
          <a:custGeom>
            <a:avLst/>
            <a:gdLst/>
            <a:ahLst/>
            <a:cxnLst/>
            <a:rect r="r" b="b" t="t" l="l"/>
            <a:pathLst>
              <a:path h="1936048" w="1491686">
                <a:moveTo>
                  <a:pt x="0" y="0"/>
                </a:moveTo>
                <a:lnTo>
                  <a:pt x="1491686" y="0"/>
                </a:lnTo>
                <a:lnTo>
                  <a:pt x="1491686" y="1936048"/>
                </a:lnTo>
                <a:lnTo>
                  <a:pt x="0" y="1936048"/>
                </a:lnTo>
                <a:lnTo>
                  <a:pt x="0" y="0"/>
                </a:lnTo>
                <a:close/>
              </a:path>
            </a:pathLst>
          </a:custGeom>
          <a:blipFill>
            <a:blip r:embed="rId5"/>
            <a:stretch>
              <a:fillRect l="-233951" t="-129137" r="-199032" b="-79365"/>
            </a:stretch>
          </a:blipFill>
        </p:spPr>
      </p:sp>
      <p:sp>
        <p:nvSpPr>
          <p:cNvPr name="TextBox 6" id="6"/>
          <p:cNvSpPr txBox="true"/>
          <p:nvPr/>
        </p:nvSpPr>
        <p:spPr>
          <a:xfrm rot="0">
            <a:off x="372348" y="3697282"/>
            <a:ext cx="4302983" cy="481330"/>
          </a:xfrm>
          <a:prstGeom prst="rect">
            <a:avLst/>
          </a:prstGeom>
        </p:spPr>
        <p:txBody>
          <a:bodyPr anchor="t" rtlCol="false" tIns="0" lIns="0" bIns="0" rIns="0">
            <a:spAutoFit/>
          </a:bodyPr>
          <a:lstStyle/>
          <a:p>
            <a:pPr algn="ctr">
              <a:lnSpc>
                <a:spcPts val="3919"/>
              </a:lnSpc>
            </a:pPr>
            <a:r>
              <a:rPr lang="en-US" sz="2799">
                <a:solidFill>
                  <a:srgbClr val="473821"/>
                </a:solidFill>
                <a:latin typeface="Chau Philomene"/>
                <a:ea typeface="Chau Philomene"/>
                <a:cs typeface="Chau Philomene"/>
                <a:sym typeface="Chau Philomene"/>
              </a:rPr>
              <a:t>Заходимо сюди</a:t>
            </a:r>
          </a:p>
        </p:txBody>
      </p:sp>
      <p:sp>
        <p:nvSpPr>
          <p:cNvPr name="Freeform 7" id="7"/>
          <p:cNvSpPr/>
          <p:nvPr/>
        </p:nvSpPr>
        <p:spPr>
          <a:xfrm flipH="false" flipV="false" rot="1364607">
            <a:off x="3098363" y="2798741"/>
            <a:ext cx="1922402" cy="828380"/>
          </a:xfrm>
          <a:custGeom>
            <a:avLst/>
            <a:gdLst/>
            <a:ahLst/>
            <a:cxnLst/>
            <a:rect r="r" b="b" t="t" l="l"/>
            <a:pathLst>
              <a:path h="828380" w="1922402">
                <a:moveTo>
                  <a:pt x="0" y="0"/>
                </a:moveTo>
                <a:lnTo>
                  <a:pt x="1922402" y="0"/>
                </a:lnTo>
                <a:lnTo>
                  <a:pt x="1922402" y="828381"/>
                </a:lnTo>
                <a:lnTo>
                  <a:pt x="0" y="82838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5137139" y="1382168"/>
            <a:ext cx="7424244" cy="5168708"/>
          </a:xfrm>
          <a:custGeom>
            <a:avLst/>
            <a:gdLst/>
            <a:ahLst/>
            <a:cxnLst/>
            <a:rect r="r" b="b" t="t" l="l"/>
            <a:pathLst>
              <a:path h="5168708" w="7424244">
                <a:moveTo>
                  <a:pt x="0" y="0"/>
                </a:moveTo>
                <a:lnTo>
                  <a:pt x="7424245" y="0"/>
                </a:lnTo>
                <a:lnTo>
                  <a:pt x="7424245" y="5168708"/>
                </a:lnTo>
                <a:lnTo>
                  <a:pt x="0" y="5168708"/>
                </a:lnTo>
                <a:lnTo>
                  <a:pt x="0" y="0"/>
                </a:lnTo>
                <a:close/>
              </a:path>
            </a:pathLst>
          </a:custGeom>
          <a:blipFill>
            <a:blip r:embed="rId8"/>
            <a:stretch>
              <a:fillRect l="0" t="-5990" r="-9702" b="-12388"/>
            </a:stretch>
          </a:blipFill>
        </p:spPr>
      </p:sp>
      <p:sp>
        <p:nvSpPr>
          <p:cNvPr name="Freeform 9" id="9"/>
          <p:cNvSpPr/>
          <p:nvPr/>
        </p:nvSpPr>
        <p:spPr>
          <a:xfrm flipH="true" flipV="false" rot="-4598029">
            <a:off x="11196727" y="6649486"/>
            <a:ext cx="1922402" cy="828380"/>
          </a:xfrm>
          <a:custGeom>
            <a:avLst/>
            <a:gdLst/>
            <a:ahLst/>
            <a:cxnLst/>
            <a:rect r="r" b="b" t="t" l="l"/>
            <a:pathLst>
              <a:path h="828380" w="1922402">
                <a:moveTo>
                  <a:pt x="1922401" y="0"/>
                </a:moveTo>
                <a:lnTo>
                  <a:pt x="0" y="0"/>
                </a:lnTo>
                <a:lnTo>
                  <a:pt x="0" y="828380"/>
                </a:lnTo>
                <a:lnTo>
                  <a:pt x="1922401" y="828380"/>
                </a:lnTo>
                <a:lnTo>
                  <a:pt x="1922401"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5106155" y="6805833"/>
            <a:ext cx="6325422" cy="3044109"/>
          </a:xfrm>
          <a:custGeom>
            <a:avLst/>
            <a:gdLst/>
            <a:ahLst/>
            <a:cxnLst/>
            <a:rect r="r" b="b" t="t" l="l"/>
            <a:pathLst>
              <a:path h="3044109" w="6325422">
                <a:moveTo>
                  <a:pt x="0" y="0"/>
                </a:moveTo>
                <a:lnTo>
                  <a:pt x="6325422" y="0"/>
                </a:lnTo>
                <a:lnTo>
                  <a:pt x="6325422" y="3044109"/>
                </a:lnTo>
                <a:lnTo>
                  <a:pt x="0" y="3044109"/>
                </a:lnTo>
                <a:lnTo>
                  <a:pt x="0" y="0"/>
                </a:lnTo>
                <a:close/>
              </a:path>
            </a:pathLst>
          </a:custGeom>
          <a:blipFill>
            <a:blip r:embed="rId9"/>
            <a:stretch>
              <a:fillRect l="0" t="0" r="0" b="0"/>
            </a:stretch>
          </a:blipFill>
        </p:spPr>
      </p:sp>
      <p:sp>
        <p:nvSpPr>
          <p:cNvPr name="TextBox 11" id="11"/>
          <p:cNvSpPr txBox="true"/>
          <p:nvPr/>
        </p:nvSpPr>
        <p:spPr>
          <a:xfrm rot="0">
            <a:off x="3012973" y="570485"/>
            <a:ext cx="12262054" cy="811656"/>
          </a:xfrm>
          <a:prstGeom prst="rect">
            <a:avLst/>
          </a:prstGeom>
        </p:spPr>
        <p:txBody>
          <a:bodyPr anchor="t" rtlCol="false" tIns="0" lIns="0" bIns="0" rIns="0">
            <a:spAutoFit/>
          </a:bodyPr>
          <a:lstStyle/>
          <a:p>
            <a:pPr algn="ctr">
              <a:lnSpc>
                <a:spcPts val="6674"/>
              </a:lnSpc>
            </a:pPr>
            <a:r>
              <a:rPr lang="en-US" sz="4700" spc="51">
                <a:solidFill>
                  <a:srgbClr val="473821"/>
                </a:solidFill>
                <a:latin typeface="Handelson One"/>
                <a:ea typeface="Handelson One"/>
                <a:cs typeface="Handelson One"/>
                <a:sym typeface="Handelson One"/>
              </a:rPr>
              <a:t>Скачати через маркет плейс програму</a:t>
            </a:r>
          </a:p>
        </p:txBody>
      </p:sp>
      <p:sp>
        <p:nvSpPr>
          <p:cNvPr name="TextBox 12" id="12"/>
          <p:cNvSpPr txBox="true"/>
          <p:nvPr/>
        </p:nvSpPr>
        <p:spPr>
          <a:xfrm rot="0">
            <a:off x="12561384" y="1403650"/>
            <a:ext cx="4302983" cy="976630"/>
          </a:xfrm>
          <a:prstGeom prst="rect">
            <a:avLst/>
          </a:prstGeom>
        </p:spPr>
        <p:txBody>
          <a:bodyPr anchor="t" rtlCol="false" tIns="0" lIns="0" bIns="0" rIns="0">
            <a:spAutoFit/>
          </a:bodyPr>
          <a:lstStyle/>
          <a:p>
            <a:pPr algn="ctr">
              <a:lnSpc>
                <a:spcPts val="3919"/>
              </a:lnSpc>
            </a:pPr>
            <a:r>
              <a:rPr lang="en-US" sz="2799">
                <a:solidFill>
                  <a:srgbClr val="473821"/>
                </a:solidFill>
                <a:latin typeface="Chau Philomene"/>
                <a:ea typeface="Chau Philomene"/>
                <a:cs typeface="Chau Philomene"/>
                <a:sym typeface="Chau Philomene"/>
              </a:rPr>
              <a:t>Шукаємо те, що на потрібно</a:t>
            </a:r>
          </a:p>
        </p:txBody>
      </p:sp>
      <p:sp>
        <p:nvSpPr>
          <p:cNvPr name="TextBox 13" id="13"/>
          <p:cNvSpPr txBox="true"/>
          <p:nvPr/>
        </p:nvSpPr>
        <p:spPr>
          <a:xfrm rot="0">
            <a:off x="1705004" y="7006526"/>
            <a:ext cx="3296376" cy="481330"/>
          </a:xfrm>
          <a:prstGeom prst="rect">
            <a:avLst/>
          </a:prstGeom>
        </p:spPr>
        <p:txBody>
          <a:bodyPr anchor="t" rtlCol="false" tIns="0" lIns="0" bIns="0" rIns="0">
            <a:spAutoFit/>
          </a:bodyPr>
          <a:lstStyle/>
          <a:p>
            <a:pPr algn="ctr">
              <a:lnSpc>
                <a:spcPts val="3919"/>
              </a:lnSpc>
            </a:pPr>
            <a:r>
              <a:rPr lang="en-US" sz="2799">
                <a:solidFill>
                  <a:srgbClr val="473821"/>
                </a:solidFill>
                <a:latin typeface="Chau Philomene"/>
                <a:ea typeface="Chau Philomene"/>
                <a:cs typeface="Chau Philomene"/>
                <a:sym typeface="Chau Philomene"/>
              </a:rPr>
              <a:t>Встановлюємо</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5303" t="0" r="-12275" b="-2623"/>
            </a:stretch>
          </a:blipFill>
        </p:spPr>
      </p:sp>
      <p:sp>
        <p:nvSpPr>
          <p:cNvPr name="Freeform 3" id="3"/>
          <p:cNvSpPr/>
          <p:nvPr/>
        </p:nvSpPr>
        <p:spPr>
          <a:xfrm flipH="false" flipV="true" rot="0">
            <a:off x="535443" y="559139"/>
            <a:ext cx="4198776" cy="4114800"/>
          </a:xfrm>
          <a:custGeom>
            <a:avLst/>
            <a:gdLst/>
            <a:ahLst/>
            <a:cxnLst/>
            <a:rect r="r" b="b" t="t" l="l"/>
            <a:pathLst>
              <a:path h="4114800" w="4198776">
                <a:moveTo>
                  <a:pt x="0" y="4114800"/>
                </a:moveTo>
                <a:lnTo>
                  <a:pt x="4198776" y="4114800"/>
                </a:lnTo>
                <a:lnTo>
                  <a:pt x="4198776"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3553781" y="559139"/>
            <a:ext cx="4198776" cy="4114800"/>
          </a:xfrm>
          <a:custGeom>
            <a:avLst/>
            <a:gdLst/>
            <a:ahLst/>
            <a:cxnLst/>
            <a:rect r="r" b="b" t="t" l="l"/>
            <a:pathLst>
              <a:path h="4114800" w="4198776">
                <a:moveTo>
                  <a:pt x="4198776" y="4114800"/>
                </a:moveTo>
                <a:lnTo>
                  <a:pt x="0" y="4114800"/>
                </a:lnTo>
                <a:lnTo>
                  <a:pt x="0" y="0"/>
                </a:lnTo>
                <a:lnTo>
                  <a:pt x="4198776" y="0"/>
                </a:lnTo>
                <a:lnTo>
                  <a:pt x="4198776"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3699863" y="3584216"/>
            <a:ext cx="10888274" cy="2804243"/>
          </a:xfrm>
          <a:prstGeom prst="rect">
            <a:avLst/>
          </a:prstGeom>
        </p:spPr>
        <p:txBody>
          <a:bodyPr anchor="t" rtlCol="false" tIns="0" lIns="0" bIns="0" rIns="0">
            <a:spAutoFit/>
          </a:bodyPr>
          <a:lstStyle/>
          <a:p>
            <a:pPr algn="ctr">
              <a:lnSpc>
                <a:spcPts val="22910"/>
              </a:lnSpc>
            </a:pPr>
            <a:r>
              <a:rPr lang="en-US" sz="16364">
                <a:solidFill>
                  <a:srgbClr val="473821"/>
                </a:solidFill>
                <a:latin typeface="Chau Philomene"/>
                <a:ea typeface="Chau Philomene"/>
                <a:cs typeface="Chau Philomene"/>
                <a:sym typeface="Chau Philomene"/>
              </a:rPr>
              <a:t>LET’S WORK</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DAGUTFrR1ew</dc:identifier>
  <dcterms:modified xsi:type="dcterms:W3CDTF">2011-08-01T06:04:30Z</dcterms:modified>
  <cp:revision>1</cp:revision>
  <dc:title>WORK-CASE 4</dc:title>
</cp:coreProperties>
</file>

<file path=docProps/thumbnail.jpeg>
</file>